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6"/>
  </p:notesMasterIdLst>
  <p:handoutMasterIdLst>
    <p:handoutMasterId r:id="rId7"/>
  </p:handoutMasterIdLst>
  <p:sldIdLst>
    <p:sldId id="442" r:id="rId2"/>
    <p:sldId id="437" r:id="rId3"/>
    <p:sldId id="440" r:id="rId4"/>
    <p:sldId id="44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5" autoAdjust="0"/>
    <p:restoredTop sz="83292" autoAdjust="0"/>
  </p:normalViewPr>
  <p:slideViewPr>
    <p:cSldViewPr>
      <p:cViewPr varScale="1">
        <p:scale>
          <a:sx n="53" d="100"/>
          <a:sy n="53" d="100"/>
        </p:scale>
        <p:origin x="1749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1CC32-27A4-4BCC-803F-C16723C0463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D77271-4483-43F3-B3C8-DC772812AE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intent of this toolkit is to provide ideas and tips on how to encourage and increase employer support for ASHRAE</a:t>
          </a:r>
        </a:p>
      </dgm:t>
    </dgm:pt>
    <dgm:pt modelId="{74384FB4-3A92-42DD-AC46-7FDDE6E37982}" type="parTrans" cxnId="{A439DEE2-94D6-4C7C-B18D-918C8BB3DFC0}">
      <dgm:prSet/>
      <dgm:spPr/>
      <dgm:t>
        <a:bodyPr/>
        <a:lstStyle/>
        <a:p>
          <a:endParaRPr lang="en-US"/>
        </a:p>
      </dgm:t>
    </dgm:pt>
    <dgm:pt modelId="{29579D9C-1C1E-43AE-9D88-B94CF446E578}" type="sibTrans" cxnId="{A439DEE2-94D6-4C7C-B18D-918C8BB3DFC0}">
      <dgm:prSet/>
      <dgm:spPr/>
      <dgm:t>
        <a:bodyPr/>
        <a:lstStyle/>
        <a:p>
          <a:endParaRPr lang="en-US"/>
        </a:p>
      </dgm:t>
    </dgm:pt>
    <dgm:pt modelId="{18510100-3BED-4983-821E-44EEE7AC6645}" type="pres">
      <dgm:prSet presAssocID="{C591CC32-27A4-4BCC-803F-C16723C0463C}" presName="root" presStyleCnt="0">
        <dgm:presLayoutVars>
          <dgm:dir/>
          <dgm:resizeHandles val="exact"/>
        </dgm:presLayoutVars>
      </dgm:prSet>
      <dgm:spPr/>
    </dgm:pt>
    <dgm:pt modelId="{1927EEB4-1232-410D-9B86-6EB2139E48C3}" type="pres">
      <dgm:prSet presAssocID="{05D77271-4483-43F3-B3C8-DC772812AE59}" presName="compNode" presStyleCnt="0"/>
      <dgm:spPr/>
    </dgm:pt>
    <dgm:pt modelId="{0C00AB06-7CE5-426E-AC26-5ACE655B7ECB}" type="pres">
      <dgm:prSet presAssocID="{05D77271-4483-43F3-B3C8-DC772812AE59}" presName="iconRect" presStyleLbl="node1" presStyleIdx="0" presStyleCnt="1" custLinFactX="-49693" custLinFactNeighborX="-100000" custLinFactNeighborY="339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B385681-C7FD-4792-9D74-A0EA168A2919}" type="pres">
      <dgm:prSet presAssocID="{05D77271-4483-43F3-B3C8-DC772812AE59}" presName="spaceRect" presStyleCnt="0"/>
      <dgm:spPr/>
    </dgm:pt>
    <dgm:pt modelId="{55176EF9-2CD1-481D-BFC0-A167043AF483}" type="pres">
      <dgm:prSet presAssocID="{05D77271-4483-43F3-B3C8-DC772812AE59}" presName="textRect" presStyleLbl="revTx" presStyleIdx="0" presStyleCnt="1" custScaleX="125402" custScaleY="217501" custLinFactY="-34878" custLinFactNeighborX="29452" custLinFactNeighborY="-100000">
        <dgm:presLayoutVars>
          <dgm:chMax val="1"/>
          <dgm:chPref val="1"/>
        </dgm:presLayoutVars>
      </dgm:prSet>
      <dgm:spPr/>
    </dgm:pt>
  </dgm:ptLst>
  <dgm:cxnLst>
    <dgm:cxn modelId="{5CCB000C-D3B0-452A-9F4E-CF803C893775}" type="presOf" srcId="{05D77271-4483-43F3-B3C8-DC772812AE59}" destId="{55176EF9-2CD1-481D-BFC0-A167043AF483}" srcOrd="0" destOrd="0" presId="urn:microsoft.com/office/officeart/2018/2/layout/IconLabelList"/>
    <dgm:cxn modelId="{48DB2A34-D955-4648-9824-780884886909}" type="presOf" srcId="{C591CC32-27A4-4BCC-803F-C16723C0463C}" destId="{18510100-3BED-4983-821E-44EEE7AC6645}" srcOrd="0" destOrd="0" presId="urn:microsoft.com/office/officeart/2018/2/layout/IconLabelList"/>
    <dgm:cxn modelId="{A439DEE2-94D6-4C7C-B18D-918C8BB3DFC0}" srcId="{C591CC32-27A4-4BCC-803F-C16723C0463C}" destId="{05D77271-4483-43F3-B3C8-DC772812AE59}" srcOrd="0" destOrd="0" parTransId="{74384FB4-3A92-42DD-AC46-7FDDE6E37982}" sibTransId="{29579D9C-1C1E-43AE-9D88-B94CF446E578}"/>
    <dgm:cxn modelId="{D5C7234C-86E3-4466-A66C-ACD2601BBDB2}" type="presParOf" srcId="{18510100-3BED-4983-821E-44EEE7AC6645}" destId="{1927EEB4-1232-410D-9B86-6EB2139E48C3}" srcOrd="0" destOrd="0" presId="urn:microsoft.com/office/officeart/2018/2/layout/IconLabelList"/>
    <dgm:cxn modelId="{69350ECD-8EAA-45FE-8E2C-1E668F0B338C}" type="presParOf" srcId="{1927EEB4-1232-410D-9B86-6EB2139E48C3}" destId="{0C00AB06-7CE5-426E-AC26-5ACE655B7ECB}" srcOrd="0" destOrd="0" presId="urn:microsoft.com/office/officeart/2018/2/layout/IconLabelList"/>
    <dgm:cxn modelId="{C1B39FD0-9D21-43CC-8EB9-85DC9684E018}" type="presParOf" srcId="{1927EEB4-1232-410D-9B86-6EB2139E48C3}" destId="{9B385681-C7FD-4792-9D74-A0EA168A2919}" srcOrd="1" destOrd="0" presId="urn:microsoft.com/office/officeart/2018/2/layout/IconLabelList"/>
    <dgm:cxn modelId="{BC2B99B4-56AD-4BBE-B52D-B69602B22710}" type="presParOf" srcId="{1927EEB4-1232-410D-9B86-6EB2139E48C3}" destId="{55176EF9-2CD1-481D-BFC0-A167043AF48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0AB06-7CE5-426E-AC26-5ACE655B7ECB}">
      <dsp:nvSpPr>
        <dsp:cNvPr id="0" name=""/>
        <dsp:cNvSpPr/>
      </dsp:nvSpPr>
      <dsp:spPr>
        <a:xfrm>
          <a:off x="465665" y="609595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76EF9-2CD1-481D-BFC0-A167043AF483}">
      <dsp:nvSpPr>
        <dsp:cNvPr id="0" name=""/>
        <dsp:cNvSpPr/>
      </dsp:nvSpPr>
      <dsp:spPr>
        <a:xfrm>
          <a:off x="2599261" y="761997"/>
          <a:ext cx="4726087" cy="156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intent of this toolkit is to provide ideas and tips on how to encourage and increase employer support for ASHRAE</a:t>
          </a:r>
        </a:p>
      </dsp:txBody>
      <dsp:txXfrm>
        <a:off x="2599261" y="761997"/>
        <a:ext cx="4726087" cy="156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5935C8-F939-46D6-B905-EA3C7BCE8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9539D-176F-4483-9783-E7F004233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3282C-62CE-4673-BB4F-2E6263BE4E86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F6171-99E1-45B9-8F0B-6AD7E5B7A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C1E6E-BABE-4570-8186-B8BA4903C3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FA3E9-12A6-4D56-A288-600CBB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3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6ECB4-18F3-40EA-A6AA-C437EC5123E9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42EB0-2C38-49AE-9CB1-5E67B95E5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17302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5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419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8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8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0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8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31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32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D0282301-IMG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14894" r="13201" b="1264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7" y="990600"/>
            <a:ext cx="7772399" cy="6858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Content Page with Text and 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013" y="2209814"/>
            <a:ext cx="3996193" cy="4278013"/>
          </a:xfrm>
          <a:prstGeom prst="roundRect">
            <a:avLst>
              <a:gd name="adj" fmla="val 11185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6019800" y="2209814"/>
            <a:ext cx="2667000" cy="427801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7" y="1676400"/>
            <a:ext cx="7772399" cy="4572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 and photo</a:t>
            </a:r>
          </a:p>
        </p:txBody>
      </p:sp>
      <p:pic>
        <p:nvPicPr>
          <p:cNvPr id="41" name="Picture 40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553" y="5867400"/>
            <a:ext cx="98971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99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MD02804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9576" r="9707" b="37877"/>
          <a:stretch/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007" y="2209800"/>
            <a:ext cx="6891793" cy="4267200"/>
          </a:xfrm>
          <a:prstGeom prst="roundRect">
            <a:avLst>
              <a:gd name="adj" fmla="val 10531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6858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Content Page with Text and Table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0" y="1676400"/>
            <a:ext cx="7772400" cy="4572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 and table</a:t>
            </a:r>
          </a:p>
        </p:txBody>
      </p:sp>
      <p:pic>
        <p:nvPicPr>
          <p:cNvPr id="23" name="Picture 22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552" y="5867400"/>
            <a:ext cx="98971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8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4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6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8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45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451D9-6CE8-4128-ADF6-8C75D88CE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95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74DA8-5D38-482B-8F3B-8613ADBEE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50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9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7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814F59-A926-4BA4-9383-E2AF55D48CA3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4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672" r:id="rId18"/>
    <p:sldLayoutId id="2147483673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E03DA-B800-46E1-AF36-59DF74A4B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7A9900B-CB87-464C-884A-B15D70B64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21AF1-461F-469B-9CB5-A77D81ACC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1" y="821265"/>
            <a:ext cx="5234939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Employer Engagement </a:t>
            </a:r>
            <a:br>
              <a:rPr lang="en-US" dirty="0"/>
            </a:br>
            <a:r>
              <a:rPr lang="en-US" dirty="0"/>
              <a:t>Toolkit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95369B-D528-438E-80C9-A09304767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8718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26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AD908A3F-7C58-44CE-B8AA-9823229C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To Principals and Employers</a:t>
            </a:r>
          </a:p>
        </p:txBody>
      </p:sp>
      <p:graphicFrame>
        <p:nvGraphicFramePr>
          <p:cNvPr id="15" name="Content Placeholder 1">
            <a:extLst>
              <a:ext uri="{FF2B5EF4-FFF2-40B4-BE49-F238E27FC236}">
                <a16:creationId xmlns:a16="http://schemas.microsoft.com/office/drawing/2014/main" id="{9D070F3F-34F4-4212-97F1-DB4A1EE63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196059"/>
              </p:ext>
            </p:extLst>
          </p:nvPr>
        </p:nvGraphicFramePr>
        <p:xfrm>
          <a:off x="982133" y="2667000"/>
          <a:ext cx="7704667" cy="333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48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AD908A3F-7C58-44CE-B8AA-9823229C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To Principals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1A71EEC-CB03-4DAA-9137-4233CB551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2" y="2590800"/>
            <a:ext cx="7704667" cy="3450696"/>
          </a:xfrm>
        </p:spPr>
        <p:txBody>
          <a:bodyPr>
            <a:noAutofit/>
          </a:bodyPr>
          <a:lstStyle/>
          <a:p>
            <a:r>
              <a:rPr lang="en-US" sz="2200" dirty="0"/>
              <a:t>It may be beneficial to hold a private ‘Principals Only ‘ event. </a:t>
            </a:r>
          </a:p>
          <a:p>
            <a:pPr marL="0" indent="288925">
              <a:buNone/>
            </a:pPr>
            <a:r>
              <a:rPr lang="en-US" sz="2200" dirty="0"/>
              <a:t>Examples:</a:t>
            </a:r>
          </a:p>
          <a:p>
            <a:pPr lvl="1"/>
            <a:r>
              <a:rPr lang="en-US" sz="2200" dirty="0"/>
              <a:t>Principals Breakfast/Lunch</a:t>
            </a:r>
          </a:p>
          <a:p>
            <a:pPr lvl="1"/>
            <a:r>
              <a:rPr lang="en-US" sz="2200" dirty="0"/>
              <a:t>Short tour of a facility not practical for a large chapter meeting </a:t>
            </a:r>
          </a:p>
          <a:p>
            <a:r>
              <a:rPr lang="en-US" sz="2200" dirty="0"/>
              <a:t>This allows for more communication among “peers” and an opportunity for them to network</a:t>
            </a:r>
          </a:p>
          <a:p>
            <a:r>
              <a:rPr lang="en-US" sz="2200" dirty="0"/>
              <a:t>Try to involve principals who already see the benefit of ASHRAE to take a part in the conversation.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57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AD908A3F-7C58-44CE-B8AA-9823229C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To Principals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1A71EEC-CB03-4DAA-9137-4233CB551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2" y="2286000"/>
            <a:ext cx="7704667" cy="33328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Involve all the MP Co-Chairs</a:t>
            </a:r>
          </a:p>
          <a:p>
            <a:r>
              <a:rPr lang="en-US" dirty="0"/>
              <a:t>Have brochures and membership applications at the meeting</a:t>
            </a:r>
          </a:p>
          <a:p>
            <a:r>
              <a:rPr lang="en-US" dirty="0"/>
              <a:t>SWAG! – ASHRAE stickers, pens, etc.  Available on request on ASHRAE website</a:t>
            </a:r>
          </a:p>
          <a:p>
            <a:r>
              <a:rPr lang="en-US" dirty="0"/>
              <a:t>Be ready to share your own personal story as to the benefits.  Practice your ASHRAE elevator speech.</a:t>
            </a:r>
          </a:p>
          <a:p>
            <a:r>
              <a:rPr lang="en-US" dirty="0"/>
              <a:t>You, the involved member, are the best recruitment tool available - why did you join ASHRAE?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13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170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Corbel</vt:lpstr>
      <vt:lpstr>Parallax</vt:lpstr>
      <vt:lpstr>Employer Engagement  Toolkit</vt:lpstr>
      <vt:lpstr>Recruitment To Principals and Employers</vt:lpstr>
      <vt:lpstr>Recruitment To Principals</vt:lpstr>
      <vt:lpstr>Recruitment To Principals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Suggestions for Presenter</dc:title>
  <dc:creator>Louise McKenzie</dc:creator>
  <cp:lastModifiedBy>Louise McKenzie</cp:lastModifiedBy>
  <cp:revision>7</cp:revision>
  <dcterms:created xsi:type="dcterms:W3CDTF">2021-01-09T01:36:35Z</dcterms:created>
  <dcterms:modified xsi:type="dcterms:W3CDTF">2021-11-13T00:18:05Z</dcterms:modified>
</cp:coreProperties>
</file>