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8" r:id="rId3"/>
  </p:sldMasterIdLst>
  <p:notesMasterIdLst>
    <p:notesMasterId r:id="rId12"/>
  </p:notesMasterIdLst>
  <p:sldIdLst>
    <p:sldId id="286" r:id="rId4"/>
    <p:sldId id="2053" r:id="rId5"/>
    <p:sldId id="438" r:id="rId6"/>
    <p:sldId id="436" r:id="rId7"/>
    <p:sldId id="2068" r:id="rId8"/>
    <p:sldId id="285" r:id="rId9"/>
    <p:sldId id="291" r:id="rId10"/>
    <p:sldId id="290"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58" y="470"/>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5C3DB-22C1-46BC-9DB2-C86AB8DD4508}" type="datetimeFigureOut">
              <a:rPr lang="es-ES" smtClean="0"/>
              <a:t>20/04/2022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2C478-A5E2-4458-9E80-49CF4E0E7B95}" type="slidenum">
              <a:rPr lang="es-ES" smtClean="0"/>
              <a:t>‹#›</a:t>
            </a:fld>
            <a:endParaRPr lang="es-ES"/>
          </a:p>
        </p:txBody>
      </p:sp>
    </p:spTree>
    <p:extLst>
      <p:ext uri="{BB962C8B-B14F-4D97-AF65-F5344CB8AC3E}">
        <p14:creationId xmlns:p14="http://schemas.microsoft.com/office/powerpoint/2010/main" val="205012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45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a:p>
            <a:endParaRPr lang="es-ES" b="1"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DA5BC-EF72-43E8-8BCE-65EE22F5B91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66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25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It is important to understand how the membership currently views DEI and how ASHRAE supports DEI. </a:t>
            </a:r>
          </a:p>
          <a:p>
            <a:endParaRPr lang="en-US" dirty="0"/>
          </a:p>
          <a:p>
            <a:r>
              <a:rPr lang="en-US" dirty="0"/>
              <a:t>• Fifty-six percent of respondents feels ASHRAE’s demographics fairly represent the industry, about half feel women and people of color are underrepresented in the industry. </a:t>
            </a:r>
          </a:p>
          <a:p>
            <a:r>
              <a:rPr lang="en-US" dirty="0"/>
              <a:t>• Respondents are split equally on whether Chapter and Regions need to improve DEI efforts with 20% not knowing one way or the other. </a:t>
            </a:r>
          </a:p>
          <a:p>
            <a:r>
              <a:rPr lang="en-US" dirty="0"/>
              <a:t>• Half of respondents did not know if ASHRAE publicly communicates its goals on diversity, and of those who did have an opinion, most felt that ASHRAE does communicate adequately. </a:t>
            </a:r>
          </a:p>
          <a:p>
            <a:r>
              <a:rPr lang="en-US" dirty="0"/>
              <a:t>• Half of the respondents felt ASHRAE should be doing more to promote diversity, equity and inclusion in the HVAC&amp;R Industry, 37% indicated ASHRAE should not being doing more and 12% did not know.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23790-4E79-0645-B3A2-AEAEC3EC3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7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9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20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316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117464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4B177-9118-44AD-B9D8-4D4E67726C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4D7C5E3-5318-4B88-920C-A8C1AFAD96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C970093-0A5B-49E3-8D67-B161C02C8A4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034DF12-3152-4CD6-A0F2-D17D922927EB}"/>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id="{81AAD611-F938-4F24-BB1A-0BD24E33DC57}"/>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id="{79A7BE1F-1482-4765-B333-D1CC947E7137}"/>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85050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A50032-7C2F-40CA-934B-9FCBEB3581A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4A7A14-CDFC-4E0D-A8C4-2121B96F1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31DBCDB-D69A-4722-9556-A3F6557411C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DD54CB-CD07-40F2-B00D-ECC5A579F7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30BD7F-1B82-4FF5-B6DE-20FED989077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CBCC0CD-7CD5-466A-978B-3C1515EFC680}"/>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id="{148807A7-812B-4A58-AF9C-021CBBF19396}"/>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id="{67DCD8D5-CBE9-420F-88EF-7E2FC29E989E}"/>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226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91E190-184B-44E5-B06C-A48849662AD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CCEAB18-345A-4CBC-ABC2-032755214EB7}"/>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id="{B87C036E-9E33-4DD2-9D3C-496CF5927BAA}"/>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id="{A0A043A7-4112-4F77-B5B0-EB0F9885F5A5}"/>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4884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E8CDBEF-049B-4149-AAD8-AD2BB7D25CDC}"/>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id="{ECA8D337-0B5F-4173-AB1C-4989717900B4}"/>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id="{E83C3C13-BF77-444C-BC1D-D6C486AD901B}"/>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83656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B200C-6B3E-476D-B518-0EF091DB95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899963-31B9-44DF-8149-AA93928D3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AAABD1-E67E-4F33-8E2C-491609107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CD841F-3A11-49FA-AFA6-C683B404E571}"/>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id="{5F67C7D0-26BB-4DE1-9F83-A6D7D17797BE}"/>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id="{B9B28B6C-91E4-4716-970F-34C81193CA58}"/>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34416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57574-77D9-4BA1-97DE-0D9D6A424E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FE693A-1EC5-4B11-BBF0-00B9341A7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813C561-45E8-4789-94EC-727CB794F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23662D-8521-4A7F-9A11-698B3C20A34B}"/>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id="{CF14CE20-C106-4E69-B3D9-1026E909F8EE}"/>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id="{A857B8B8-ADF6-401E-8F46-5CED51DB3BFE}"/>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01157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188FE-F790-4AF0-851E-86B4DF33819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BCE124F-8F6A-42DD-8D81-91DC6BAF2E1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FDACE6-35BB-4649-BE55-F4127EB58741}"/>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2A0B1291-6EF0-4C8A-9C21-D8919C9F13CC}"/>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E5054F94-0329-4767-9C4D-64346CC3755A}"/>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40288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607902A-15B9-44F3-A401-8AA6ED3AFC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8B315E-3E7B-4E73-9F0F-7E2D0BCF817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6AEEF4-6EE5-45CE-BAFA-518D7E32A91F}"/>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8805A713-D178-492E-AA5F-4FBC28C39AD8}"/>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5D1005C8-E69A-4434-BD8F-D91F4F0C6CEF}"/>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765758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4/20/2022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5105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8BEB063F-94D2-4C1E-B956-731A5A483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741" y="136525"/>
            <a:ext cx="1295988" cy="896982"/>
          </a:xfrm>
          <a:prstGeom prst="rect">
            <a:avLst/>
          </a:prstGeom>
        </p:spPr>
      </p:pic>
    </p:spTree>
    <p:extLst>
      <p:ext uri="{BB962C8B-B14F-4D97-AF65-F5344CB8AC3E}">
        <p14:creationId xmlns:p14="http://schemas.microsoft.com/office/powerpoint/2010/main" val="418944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243B-C60A-466C-BD32-6D1FE395D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13E48-1FD3-428C-A790-58711CA07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4CB93-20A9-4D72-8605-588209DCB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8EB244-F392-465E-9F7F-EB8DC1A4EE68}"/>
              </a:ext>
            </a:extLst>
          </p:cNvPr>
          <p:cNvSpPr>
            <a:spLocks noGrp="1"/>
          </p:cNvSpPr>
          <p:nvPr>
            <p:ph type="dt" sz="half" idx="10"/>
          </p:nvPr>
        </p:nvSpPr>
        <p:spPr/>
        <p:txBody>
          <a:bodyPr/>
          <a:lstStyle/>
          <a:p>
            <a:fld id="{AF8BBA54-415D-438F-ABD0-A01F287E4AF8}" type="datetimeFigureOut">
              <a:rPr lang="en-US" smtClean="0"/>
              <a:t>4/20/2022</a:t>
            </a:fld>
            <a:endParaRPr lang="en-US"/>
          </a:p>
        </p:txBody>
      </p:sp>
      <p:sp>
        <p:nvSpPr>
          <p:cNvPr id="6" name="Footer Placeholder 5">
            <a:extLst>
              <a:ext uri="{FF2B5EF4-FFF2-40B4-BE49-F238E27FC236}">
                <a16:creationId xmlns:a16="http://schemas.microsoft.com/office/drawing/2014/main" id="{A0ABDD02-6B98-448B-AED5-E375E1B78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F2D16-A729-4722-92BD-9E4A35960744}"/>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283554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3" name="Picture 2" descr="A picture containing plant&#10;&#10;Description automatically generated">
            <a:extLst>
              <a:ext uri="{FF2B5EF4-FFF2-40B4-BE49-F238E27FC236}">
                <a16:creationId xmlns:a16="http://schemas.microsoft.com/office/drawing/2014/main" id="{45243FAC-1618-4F17-870E-2E34877CF37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586182" y="808185"/>
            <a:ext cx="19039941" cy="7255237"/>
          </a:xfrm>
          <a:prstGeom prst="rect">
            <a:avLst/>
          </a:prstGeom>
        </p:spPr>
      </p:pic>
      <p:sp>
        <p:nvSpPr>
          <p:cNvPr id="8" name="Title Placeholder 1">
            <a:extLst>
              <a:ext uri="{FF2B5EF4-FFF2-40B4-BE49-F238E27FC236}">
                <a16:creationId xmlns:a16="http://schemas.microsoft.com/office/drawing/2014/main" id="{76557BAC-5213-4134-A016-A12D891D733B}"/>
              </a:ext>
            </a:extLst>
          </p:cNvPr>
          <p:cNvSpPr txBox="1">
            <a:spLocks/>
          </p:cNvSpPr>
          <p:nvPr userDrawn="1"/>
        </p:nvSpPr>
        <p:spPr>
          <a:xfrm>
            <a:off x="0" y="0"/>
            <a:ext cx="12192000" cy="1034760"/>
          </a:xfrm>
          <a:prstGeom prst="rect">
            <a:avLst/>
          </a:prstGeom>
          <a:solidFill>
            <a:schemeClr val="accent1">
              <a:lumMod val="75000"/>
            </a:schemeClr>
          </a:solidFill>
        </p:spPr>
        <p:txBody>
          <a:bodyPr vert="horz" lIns="36576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kzidenz Grotesk BE Regular" panose="02000503030000020003" pitchFamily="50" charset="0"/>
                <a:ea typeface="+mj-ea"/>
                <a:cs typeface="+mj-cs"/>
              </a:defRPr>
            </a:lvl1pPr>
          </a:lstStyle>
          <a:p>
            <a:endParaRPr lang="en-US" sz="2800" dirty="0"/>
          </a:p>
        </p:txBody>
      </p:sp>
      <p:pic>
        <p:nvPicPr>
          <p:cNvPr id="13" name="Picture 12" descr="Text, logo&#10;&#10;Description automatically generated">
            <a:extLst>
              <a:ext uri="{FF2B5EF4-FFF2-40B4-BE49-F238E27FC236}">
                <a16:creationId xmlns:a16="http://schemas.microsoft.com/office/drawing/2014/main" id="{82B14DBF-5F95-4677-9235-178D2DEEFA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H="1" flipV="1">
            <a:off x="10993907" y="199309"/>
            <a:ext cx="869088" cy="601514"/>
          </a:xfrm>
          <a:prstGeom prst="rect">
            <a:avLst/>
          </a:prstGeom>
        </p:spPr>
      </p:pic>
      <p:sp>
        <p:nvSpPr>
          <p:cNvPr id="14" name="Title 1">
            <a:extLst>
              <a:ext uri="{FF2B5EF4-FFF2-40B4-BE49-F238E27FC236}">
                <a16:creationId xmlns:a16="http://schemas.microsoft.com/office/drawing/2014/main" id="{3BBB6481-3ABA-479A-BC27-8D38A55E2350}"/>
              </a:ext>
            </a:extLst>
          </p:cNvPr>
          <p:cNvSpPr>
            <a:spLocks noGrp="1"/>
          </p:cNvSpPr>
          <p:nvPr>
            <p:ph type="title"/>
          </p:nvPr>
        </p:nvSpPr>
        <p:spPr>
          <a:xfrm>
            <a:off x="329005" y="216622"/>
            <a:ext cx="10515600" cy="601515"/>
          </a:xfrm>
        </p:spPr>
        <p:txBody>
          <a:bodyPr>
            <a:noAutofit/>
          </a:bodyPr>
          <a:lstStyle>
            <a:lvl1pPr>
              <a:defRPr sz="3200">
                <a:solidFill>
                  <a:schemeClr val="bg1"/>
                </a:solidFill>
                <a:latin typeface="Akzidenz Grotesk BE Regular" panose="02000503030000020003" pitchFamily="50" charset="0"/>
              </a:defRPr>
            </a:lvl1pPr>
          </a:lstStyle>
          <a:p>
            <a:endParaRPr lang="en-US" dirty="0"/>
          </a:p>
        </p:txBody>
      </p:sp>
      <p:sp>
        <p:nvSpPr>
          <p:cNvPr id="7" name="Content Placeholder 2">
            <a:extLst>
              <a:ext uri="{FF2B5EF4-FFF2-40B4-BE49-F238E27FC236}">
                <a16:creationId xmlns:a16="http://schemas.microsoft.com/office/drawing/2014/main" id="{A332F484-9A21-4CA7-8201-A46ACEEEC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4997B865-7EFE-4C00-8EC6-42A6E991D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95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132620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7" y="5585093"/>
            <a:ext cx="1114297" cy="771257"/>
          </a:xfrm>
          <a:prstGeom prst="rect">
            <a:avLst/>
          </a:prstGeom>
        </p:spPr>
      </p:pic>
    </p:spTree>
    <p:extLst>
      <p:ext uri="{BB962C8B-B14F-4D97-AF65-F5344CB8AC3E}">
        <p14:creationId xmlns:p14="http://schemas.microsoft.com/office/powerpoint/2010/main" val="343065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8F903-0C1E-404D-A025-D7D4931237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9282A9-7F48-4490-A865-A9B1E05C6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1367ED-DE9E-4519-A437-F9A1E4A7DB4F}"/>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5553876F-1A4E-4904-9631-98B326F5AD18}"/>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56A95CA0-A3F3-406A-B9FB-5667B5A7835F}"/>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18517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7C77E-833C-4DBB-842C-5CE08069F2E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E13291-51D6-405A-B617-A3BE4FA8ED8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A5CB2AA-88B3-4DDA-82F0-F3E763A6C740}"/>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01A8F695-5185-497D-9C3B-8C532C17A7E5}"/>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C3DB1998-D386-4C9F-8CC7-66626E742EB1}"/>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20773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2C6527-D9C8-44CA-BCBC-AEBC7F8C288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B90D2B8-8F1C-4EB5-A708-0182376D75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E4181D7-96D2-4490-AE92-DBA2AB3E525F}"/>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2D7F1E9D-1CC0-4EF6-99D8-2B037E9B9BA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36ABB130-E759-415C-B3C9-2DD55B3BC25F}"/>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929664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4/20/2022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199519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4/20/2022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2114062771"/>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E58642F-8E36-4F31-8AAE-F240AE627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0FCF0F-DE0C-4CDA-8492-7B90A6F48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2D1BA2-60B9-4D1E-95FE-924807F3A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4FB02-4675-469A-9390-D0417B899044}" type="datetimeFigureOut">
              <a:rPr lang="es-ES" smtClean="0">
                <a:solidFill>
                  <a:prstClr val="black">
                    <a:tint val="75000"/>
                  </a:prstClr>
                </a:solidFill>
              </a:rPr>
              <a:pPr/>
              <a:t>20/04/2022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F359F398-F7C1-4DAE-9C4E-FD630BA90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5DECEC72-9E29-4719-8F2C-5AF42D850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7211626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g"/><Relationship Id="rId12"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14300" y="269978"/>
            <a:ext cx="10515600" cy="1070698"/>
          </a:xfrm>
        </p:spPr>
        <p:txBody>
          <a:bodyPr>
            <a:noAutofit/>
          </a:bodyPr>
          <a:lstStyle/>
          <a:p>
            <a:r>
              <a:rPr lang="en-US" b="1"/>
              <a:t>Diversity, Equity, &amp; Inclusion (DEI) in ASHRAE</a:t>
            </a:r>
            <a:br>
              <a:rPr lang="en-US" sz="2800"/>
            </a:br>
            <a:endParaRPr lang="en-US" sz="2800" i="1" dirty="0"/>
          </a:p>
        </p:txBody>
      </p:sp>
      <p:sp>
        <p:nvSpPr>
          <p:cNvPr id="5" name="CuadroTexto 4">
            <a:extLst>
              <a:ext uri="{FF2B5EF4-FFF2-40B4-BE49-F238E27FC236}">
                <a16:creationId xmlns:a16="http://schemas.microsoft.com/office/drawing/2014/main" id="{1E991CC6-E1E5-402D-BBEC-4B63439FB5D9}"/>
              </a:ext>
            </a:extLst>
          </p:cNvPr>
          <p:cNvSpPr txBox="1"/>
          <p:nvPr/>
        </p:nvSpPr>
        <p:spPr>
          <a:xfrm>
            <a:off x="361950" y="2080328"/>
            <a:ext cx="7934325" cy="2246769"/>
          </a:xfrm>
          <a:prstGeom prst="rect">
            <a:avLst/>
          </a:prstGeom>
          <a:noFill/>
        </p:spPr>
        <p:txBody>
          <a:bodyPr wrap="square" rtlCol="0">
            <a:spAutoFit/>
          </a:bodyPr>
          <a:lstStyle/>
          <a:p>
            <a:r>
              <a:rPr lang="es-ES" sz="2000" dirty="0" err="1"/>
              <a:t>Building</a:t>
            </a:r>
            <a:r>
              <a:rPr lang="es-ES" sz="2000" dirty="0"/>
              <a:t> a </a:t>
            </a:r>
            <a:r>
              <a:rPr lang="es-ES" sz="2000" dirty="0" err="1"/>
              <a:t>stronger</a:t>
            </a:r>
            <a:r>
              <a:rPr lang="es-ES" sz="2000" dirty="0"/>
              <a:t> culture of </a:t>
            </a:r>
            <a:r>
              <a:rPr lang="es-ES" sz="2000" dirty="0" err="1"/>
              <a:t>equity</a:t>
            </a:r>
            <a:r>
              <a:rPr lang="es-ES" sz="2000" dirty="0"/>
              <a:t>, </a:t>
            </a:r>
            <a:r>
              <a:rPr lang="es-ES" sz="2000" dirty="0" err="1"/>
              <a:t>diversity</a:t>
            </a:r>
            <a:r>
              <a:rPr lang="es-ES" sz="2000" dirty="0"/>
              <a:t>,</a:t>
            </a:r>
          </a:p>
          <a:p>
            <a:r>
              <a:rPr lang="es-ES" sz="2000" dirty="0"/>
              <a:t>and inclusión in ASHRAE </a:t>
            </a:r>
            <a:r>
              <a:rPr lang="es-ES" sz="2000" dirty="0" err="1"/>
              <a:t>will</a:t>
            </a:r>
            <a:r>
              <a:rPr lang="es-ES" sz="2000" dirty="0"/>
              <a:t> </a:t>
            </a:r>
            <a:r>
              <a:rPr lang="es-ES" sz="2000" dirty="0" err="1"/>
              <a:t>help</a:t>
            </a:r>
            <a:r>
              <a:rPr lang="es-ES" sz="2000" dirty="0"/>
              <a:t> </a:t>
            </a:r>
            <a:r>
              <a:rPr lang="es-ES" sz="2000" dirty="0" err="1"/>
              <a:t>the</a:t>
            </a:r>
            <a:r>
              <a:rPr lang="es-ES" sz="2000" dirty="0"/>
              <a:t> </a:t>
            </a:r>
            <a:r>
              <a:rPr lang="es-ES" sz="2000" dirty="0" err="1"/>
              <a:t>Society</a:t>
            </a:r>
            <a:r>
              <a:rPr lang="es-ES" sz="2000" dirty="0"/>
              <a:t> </a:t>
            </a:r>
            <a:r>
              <a:rPr lang="es-ES" sz="2000" dirty="0" err="1"/>
              <a:t>to</a:t>
            </a:r>
            <a:r>
              <a:rPr lang="es-ES" sz="2000" dirty="0"/>
              <a:t> be</a:t>
            </a:r>
          </a:p>
          <a:p>
            <a:r>
              <a:rPr lang="es-ES" sz="2000" dirty="0"/>
              <a:t>more creative, innovative, and </a:t>
            </a:r>
            <a:r>
              <a:rPr lang="es-ES" sz="2000" dirty="0" err="1"/>
              <a:t>resilient</a:t>
            </a:r>
            <a:r>
              <a:rPr lang="es-ES" sz="2000" dirty="0"/>
              <a:t>, drive </a:t>
            </a:r>
            <a:r>
              <a:rPr lang="es-ES" sz="2000" dirty="0" err="1"/>
              <a:t>Society</a:t>
            </a:r>
            <a:endParaRPr lang="es-ES" sz="2000" dirty="0"/>
          </a:p>
          <a:p>
            <a:r>
              <a:rPr lang="es-ES" sz="2000" dirty="0"/>
              <a:t>performance and </a:t>
            </a:r>
            <a:r>
              <a:rPr lang="es-ES" sz="2000" dirty="0" err="1"/>
              <a:t>improve</a:t>
            </a:r>
            <a:r>
              <a:rPr lang="es-ES" sz="2000" dirty="0"/>
              <a:t> </a:t>
            </a:r>
            <a:r>
              <a:rPr lang="es-ES" sz="2000" dirty="0" err="1"/>
              <a:t>member</a:t>
            </a:r>
            <a:r>
              <a:rPr lang="es-ES" sz="2000" dirty="0"/>
              <a:t> and staff </a:t>
            </a:r>
            <a:r>
              <a:rPr lang="es-ES" sz="2000" dirty="0" err="1"/>
              <a:t>retention</a:t>
            </a:r>
            <a:r>
              <a:rPr lang="es-ES" sz="2000" dirty="0"/>
              <a:t>.</a:t>
            </a:r>
          </a:p>
          <a:p>
            <a:r>
              <a:rPr lang="es-ES" sz="2000" dirty="0"/>
              <a:t>The </a:t>
            </a:r>
            <a:r>
              <a:rPr lang="es-ES" sz="2000" dirty="0" err="1"/>
              <a:t>aim</a:t>
            </a:r>
            <a:r>
              <a:rPr lang="es-ES" sz="2000" dirty="0"/>
              <a:t> </a:t>
            </a:r>
            <a:r>
              <a:rPr lang="es-ES" sz="2000" dirty="0" err="1"/>
              <a:t>is</a:t>
            </a:r>
            <a:r>
              <a:rPr lang="es-ES" sz="2000" dirty="0"/>
              <a:t> </a:t>
            </a:r>
            <a:r>
              <a:rPr lang="es-ES" sz="2000" dirty="0" err="1"/>
              <a:t>to</a:t>
            </a:r>
            <a:r>
              <a:rPr lang="es-ES" sz="2000" dirty="0"/>
              <a:t> </a:t>
            </a:r>
            <a:r>
              <a:rPr lang="es-ES" sz="2000" dirty="0" err="1"/>
              <a:t>remove</a:t>
            </a:r>
            <a:r>
              <a:rPr lang="es-ES" sz="2000" dirty="0"/>
              <a:t> </a:t>
            </a:r>
            <a:r>
              <a:rPr lang="es-ES" sz="2000" dirty="0" err="1"/>
              <a:t>barriers</a:t>
            </a:r>
            <a:r>
              <a:rPr lang="es-ES" sz="2000" dirty="0"/>
              <a:t> </a:t>
            </a:r>
            <a:r>
              <a:rPr lang="es-ES" sz="2000" dirty="0" err="1"/>
              <a:t>experienced</a:t>
            </a:r>
            <a:endParaRPr lang="es-ES" sz="2000" dirty="0"/>
          </a:p>
          <a:p>
            <a:r>
              <a:rPr lang="es-ES" sz="2000" dirty="0"/>
              <a:t> </a:t>
            </a:r>
            <a:r>
              <a:rPr lang="es-ES" sz="2000" dirty="0" err="1"/>
              <a:t>by</a:t>
            </a:r>
            <a:r>
              <a:rPr lang="es-ES" sz="2000" dirty="0"/>
              <a:t> </a:t>
            </a:r>
            <a:r>
              <a:rPr lang="es-ES" sz="2000" dirty="0" err="1"/>
              <a:t>underrepresented</a:t>
            </a:r>
            <a:r>
              <a:rPr lang="es-ES" sz="2000" dirty="0"/>
              <a:t> </a:t>
            </a:r>
            <a:r>
              <a:rPr lang="es-ES" sz="2000" dirty="0" err="1"/>
              <a:t>groups</a:t>
            </a:r>
            <a:r>
              <a:rPr lang="es-ES" sz="2000" dirty="0"/>
              <a:t> </a:t>
            </a:r>
            <a:r>
              <a:rPr lang="es-ES" sz="2000" dirty="0" err="1"/>
              <a:t>to</a:t>
            </a:r>
            <a:r>
              <a:rPr lang="es-ES" sz="2000" dirty="0"/>
              <a:t> </a:t>
            </a:r>
            <a:r>
              <a:rPr lang="es-ES" sz="2000" dirty="0" err="1"/>
              <a:t>articulate</a:t>
            </a:r>
            <a:r>
              <a:rPr lang="es-ES" sz="2000" dirty="0"/>
              <a:t> </a:t>
            </a:r>
            <a:r>
              <a:rPr lang="es-ES" sz="2000" dirty="0" err="1"/>
              <a:t>the</a:t>
            </a:r>
            <a:r>
              <a:rPr lang="es-ES" sz="2000" dirty="0"/>
              <a:t> </a:t>
            </a:r>
            <a:r>
              <a:rPr lang="es-ES" sz="2000" dirty="0" err="1"/>
              <a:t>need</a:t>
            </a:r>
            <a:r>
              <a:rPr lang="es-ES" sz="2000" dirty="0"/>
              <a:t> </a:t>
            </a:r>
          </a:p>
          <a:p>
            <a:r>
              <a:rPr lang="es-ES" sz="2000" dirty="0" err="1"/>
              <a:t>for</a:t>
            </a:r>
            <a:r>
              <a:rPr lang="es-ES" sz="2000" dirty="0"/>
              <a:t> </a:t>
            </a:r>
            <a:r>
              <a:rPr lang="es-ES" sz="2000" dirty="0" err="1"/>
              <a:t>their</a:t>
            </a:r>
            <a:r>
              <a:rPr lang="es-ES" sz="2000" dirty="0"/>
              <a:t> </a:t>
            </a:r>
            <a:r>
              <a:rPr lang="es-ES" sz="2000" dirty="0" err="1"/>
              <a:t>participation</a:t>
            </a:r>
            <a:r>
              <a:rPr lang="es-ES" sz="2000" dirty="0"/>
              <a:t> in ASHRAE</a:t>
            </a:r>
          </a:p>
        </p:txBody>
      </p:sp>
      <p:pic>
        <p:nvPicPr>
          <p:cNvPr id="6" name="Imagen 5">
            <a:extLst>
              <a:ext uri="{FF2B5EF4-FFF2-40B4-BE49-F238E27FC236}">
                <a16:creationId xmlns:a16="http://schemas.microsoft.com/office/drawing/2014/main" id="{E754A5C7-11E5-4A39-BF93-D1AD0043012F}"/>
              </a:ext>
            </a:extLst>
          </p:cNvPr>
          <p:cNvPicPr>
            <a:picLocks noChangeAspect="1"/>
          </p:cNvPicPr>
          <p:nvPr/>
        </p:nvPicPr>
        <p:blipFill>
          <a:blip r:embed="rId3"/>
          <a:stretch>
            <a:fillRect/>
          </a:stretch>
        </p:blipFill>
        <p:spPr>
          <a:xfrm>
            <a:off x="6905859" y="2080328"/>
            <a:ext cx="4211737" cy="2246768"/>
          </a:xfrm>
          <a:prstGeom prst="rect">
            <a:avLst/>
          </a:prstGeom>
        </p:spPr>
      </p:pic>
      <p:sp>
        <p:nvSpPr>
          <p:cNvPr id="7" name="CuadroTexto 6">
            <a:extLst>
              <a:ext uri="{FF2B5EF4-FFF2-40B4-BE49-F238E27FC236}">
                <a16:creationId xmlns:a16="http://schemas.microsoft.com/office/drawing/2014/main" id="{4B024F44-6214-499A-9AE1-D5A3EDE4BE63}"/>
              </a:ext>
            </a:extLst>
          </p:cNvPr>
          <p:cNvSpPr txBox="1"/>
          <p:nvPr/>
        </p:nvSpPr>
        <p:spPr>
          <a:xfrm>
            <a:off x="283220" y="5753018"/>
            <a:ext cx="9435313" cy="646331"/>
          </a:xfrm>
          <a:prstGeom prst="rect">
            <a:avLst/>
          </a:prstGeom>
          <a:noFill/>
        </p:spPr>
        <p:txBody>
          <a:bodyPr wrap="square">
            <a:spAutoFit/>
          </a:bodyPr>
          <a:lstStyle/>
          <a:p>
            <a:r>
              <a:rPr lang="en-US" dirty="0">
                <a:solidFill>
                  <a:srgbClr val="0070C0"/>
                </a:solidFill>
              </a:rPr>
              <a:t>Inclusion is not a matter of political Correctness; It is a key to growth.</a:t>
            </a:r>
          </a:p>
          <a:p>
            <a:r>
              <a:rPr lang="en-US" dirty="0"/>
              <a:t>Jessie Jackson</a:t>
            </a:r>
          </a:p>
        </p:txBody>
      </p:sp>
    </p:spTree>
    <p:extLst>
      <p:ext uri="{BB962C8B-B14F-4D97-AF65-F5344CB8AC3E}">
        <p14:creationId xmlns:p14="http://schemas.microsoft.com/office/powerpoint/2010/main" val="172166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FDFA7A-4886-4EAB-B082-B64F96952256}"/>
              </a:ext>
            </a:extLst>
          </p:cNvPr>
          <p:cNvSpPr>
            <a:spLocks noGrp="1"/>
          </p:cNvSpPr>
          <p:nvPr>
            <p:ph type="title"/>
          </p:nvPr>
        </p:nvSpPr>
        <p:spPr>
          <a:xfrm>
            <a:off x="363889" y="1498"/>
            <a:ext cx="10515600" cy="1325563"/>
          </a:xfrm>
        </p:spPr>
        <p:txBody>
          <a:bodyPr/>
          <a:lstStyle/>
          <a:p>
            <a:pPr>
              <a:defRPr/>
            </a:pPr>
            <a:r>
              <a:rPr lang="en-US" b="1" dirty="0">
                <a:solidFill>
                  <a:prstClr val="white"/>
                </a:solidFill>
                <a:effectLst>
                  <a:outerShdw blurRad="38100" dist="38100" dir="2700000" algn="tl">
                    <a:srgbClr val="000000">
                      <a:alpha val="43137"/>
                    </a:srgbClr>
                  </a:outerShdw>
                </a:effectLst>
                <a:cs typeface="Segoe UI Semibold" panose="020B0702040204020203" pitchFamily="34" charset="0"/>
              </a:rPr>
              <a:t>ASHRAE</a:t>
            </a:r>
          </a:p>
        </p:txBody>
      </p:sp>
      <p:sp>
        <p:nvSpPr>
          <p:cNvPr id="17" name="Rectángulo 16">
            <a:extLst>
              <a:ext uri="{FF2B5EF4-FFF2-40B4-BE49-F238E27FC236}">
                <a16:creationId xmlns:a16="http://schemas.microsoft.com/office/drawing/2014/main" id="{EB9B76D8-B2F5-45F6-AFC0-37CF5D31894A}"/>
              </a:ext>
            </a:extLst>
          </p:cNvPr>
          <p:cNvSpPr/>
          <p:nvPr/>
        </p:nvSpPr>
        <p:spPr>
          <a:xfrm>
            <a:off x="188187" y="2042434"/>
            <a:ext cx="6096000" cy="203132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Excellence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Commitment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Integrity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Volunteerism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solidFill>
                  <a:prstClr val="black"/>
                </a:solidFill>
                <a:latin typeface="Calibri" panose="020F0502020204030204"/>
              </a:rPr>
              <a:t>Diversity</a:t>
            </a:r>
            <a:endParaRPr lang="es-ES" dirty="0">
              <a:solidFill>
                <a:prstClr val="black"/>
              </a:solidFill>
              <a:latin typeface="Calibri" panose="020F0502020204030204"/>
            </a:endParaRPr>
          </a:p>
        </p:txBody>
      </p:sp>
      <p:sp>
        <p:nvSpPr>
          <p:cNvPr id="18" name="Rectángulo 17">
            <a:extLst>
              <a:ext uri="{FF2B5EF4-FFF2-40B4-BE49-F238E27FC236}">
                <a16:creationId xmlns:a16="http://schemas.microsoft.com/office/drawing/2014/main" id="{B8B6C2AD-85A7-40FD-AF40-68C359C42700}"/>
              </a:ext>
            </a:extLst>
          </p:cNvPr>
          <p:cNvSpPr/>
          <p:nvPr/>
        </p:nvSpPr>
        <p:spPr>
          <a:xfrm>
            <a:off x="188187" y="1452974"/>
            <a:ext cx="18895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rPr>
              <a:t>Core </a:t>
            </a:r>
            <a:r>
              <a:rPr kumimoji="0" lang="es-ES" sz="2800" b="0" i="0" u="none" strike="noStrike" kern="1200" cap="none" spc="0" normalizeH="0" baseline="0" noProof="0" dirty="0" err="1">
                <a:ln>
                  <a:noFill/>
                </a:ln>
                <a:solidFill>
                  <a:prstClr val="black"/>
                </a:solidFill>
                <a:effectLst/>
                <a:uLnTx/>
                <a:uFillTx/>
                <a:latin typeface="Calibri" panose="020F0502020204030204"/>
                <a:ea typeface="+mn-ea"/>
                <a:cs typeface="+mn-cs"/>
              </a:rPr>
              <a:t>Values</a:t>
            </a: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lipse 4">
            <a:extLst>
              <a:ext uri="{FF2B5EF4-FFF2-40B4-BE49-F238E27FC236}">
                <a16:creationId xmlns:a16="http://schemas.microsoft.com/office/drawing/2014/main" id="{6C6ABB9C-DE3E-4116-9125-00AF58EBD7D3}"/>
              </a:ext>
            </a:extLst>
          </p:cNvPr>
          <p:cNvSpPr/>
          <p:nvPr/>
        </p:nvSpPr>
        <p:spPr>
          <a:xfrm>
            <a:off x="267037" y="3526774"/>
            <a:ext cx="1092425" cy="760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940EE2FC-06D4-4DBE-A591-F0771C22B461}"/>
              </a:ext>
            </a:extLst>
          </p:cNvPr>
          <p:cNvSpPr txBox="1"/>
          <p:nvPr/>
        </p:nvSpPr>
        <p:spPr>
          <a:xfrm>
            <a:off x="3382470" y="1828768"/>
            <a:ext cx="5762203" cy="2031325"/>
          </a:xfrm>
          <a:prstGeom prst="rect">
            <a:avLst/>
          </a:prstGeom>
          <a:noFill/>
        </p:spPr>
        <p:txBody>
          <a:bodyPr wrap="square">
            <a:spAutoFit/>
          </a:bodyPr>
          <a:lstStyle/>
          <a:p>
            <a:r>
              <a:rPr lang="en-US" b="1" dirty="0"/>
              <a:t>ASHRAE´s Code of Ethics</a:t>
            </a:r>
          </a:p>
          <a:p>
            <a:r>
              <a:rPr lang="en-US" dirty="0"/>
              <a:t>In this and all other ASHRAE meetings, we will act with honesty, fairness, courtesy, competence, inclusiveness and respect for others, which exemplify our core values of excellence, commitment, integrity, collaboration, volunteerism and diversity, and we shall avoid all real or perceived conflicts of interests.</a:t>
            </a:r>
            <a:endParaRPr lang="es-ES" dirty="0"/>
          </a:p>
        </p:txBody>
      </p:sp>
      <p:sp>
        <p:nvSpPr>
          <p:cNvPr id="8" name="Elipse 7">
            <a:extLst>
              <a:ext uri="{FF2B5EF4-FFF2-40B4-BE49-F238E27FC236}">
                <a16:creationId xmlns:a16="http://schemas.microsoft.com/office/drawing/2014/main" id="{85DE68E0-EBD1-490D-AAA4-56A2C6E00BAA}"/>
              </a:ext>
            </a:extLst>
          </p:cNvPr>
          <p:cNvSpPr/>
          <p:nvPr/>
        </p:nvSpPr>
        <p:spPr>
          <a:xfrm>
            <a:off x="7201911" y="2395243"/>
            <a:ext cx="1351370" cy="356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de flecha 9">
            <a:extLst>
              <a:ext uri="{FF2B5EF4-FFF2-40B4-BE49-F238E27FC236}">
                <a16:creationId xmlns:a16="http://schemas.microsoft.com/office/drawing/2014/main" id="{F06F4EAB-8763-4873-B5A1-F7B80195D940}"/>
              </a:ext>
            </a:extLst>
          </p:cNvPr>
          <p:cNvCxnSpPr>
            <a:cxnSpLocks/>
          </p:cNvCxnSpPr>
          <p:nvPr/>
        </p:nvCxnSpPr>
        <p:spPr>
          <a:xfrm flipV="1">
            <a:off x="1359462" y="3429000"/>
            <a:ext cx="3957005" cy="520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4B722F5C-0223-4714-8B39-1B088CC0C45B}"/>
              </a:ext>
            </a:extLst>
          </p:cNvPr>
          <p:cNvSpPr txBox="1"/>
          <p:nvPr/>
        </p:nvSpPr>
        <p:spPr>
          <a:xfrm>
            <a:off x="9816991" y="2210577"/>
            <a:ext cx="2375009" cy="369332"/>
          </a:xfrm>
          <a:prstGeom prst="rect">
            <a:avLst/>
          </a:prstGeom>
          <a:noFill/>
        </p:spPr>
        <p:txBody>
          <a:bodyPr wrap="none" rtlCol="0">
            <a:spAutoFit/>
          </a:bodyPr>
          <a:lstStyle/>
          <a:p>
            <a:r>
              <a:rPr lang="es-ES" dirty="0" err="1"/>
              <a:t>Is</a:t>
            </a:r>
            <a:r>
              <a:rPr lang="es-ES" dirty="0"/>
              <a:t> </a:t>
            </a:r>
            <a:r>
              <a:rPr lang="es-ES" dirty="0" err="1"/>
              <a:t>equity</a:t>
            </a:r>
            <a:r>
              <a:rPr lang="es-ES" dirty="0"/>
              <a:t> </a:t>
            </a:r>
            <a:r>
              <a:rPr lang="es-ES" dirty="0" err="1"/>
              <a:t>still</a:t>
            </a:r>
            <a:r>
              <a:rPr lang="es-ES" dirty="0"/>
              <a:t> </a:t>
            </a:r>
            <a:r>
              <a:rPr lang="es-ES" dirty="0" err="1"/>
              <a:t>missing</a:t>
            </a:r>
            <a:r>
              <a:rPr lang="es-ES" dirty="0"/>
              <a:t> ??</a:t>
            </a:r>
          </a:p>
        </p:txBody>
      </p:sp>
      <p:sp>
        <p:nvSpPr>
          <p:cNvPr id="20" name="Elipse 19">
            <a:extLst>
              <a:ext uri="{FF2B5EF4-FFF2-40B4-BE49-F238E27FC236}">
                <a16:creationId xmlns:a16="http://schemas.microsoft.com/office/drawing/2014/main" id="{210FA37E-6E5A-42A6-A4F5-2AD9F1C20D9B}"/>
              </a:ext>
            </a:extLst>
          </p:cNvPr>
          <p:cNvSpPr/>
          <p:nvPr/>
        </p:nvSpPr>
        <p:spPr>
          <a:xfrm>
            <a:off x="9722583" y="1828768"/>
            <a:ext cx="2375009" cy="1124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0057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14300" y="269978"/>
            <a:ext cx="10515600" cy="1070698"/>
          </a:xfrm>
        </p:spPr>
        <p:txBody>
          <a:bodyPr>
            <a:noAutofit/>
          </a:bodyPr>
          <a:lstStyle/>
          <a:p>
            <a:r>
              <a:rPr lang="en-US" b="1"/>
              <a:t>Diversity, Equity, &amp; Inclusion (DEI) in ASHRAE</a:t>
            </a:r>
            <a:br>
              <a:rPr lang="en-US" sz="2800"/>
            </a:br>
            <a:endParaRPr lang="en-US" sz="2800" i="1" dirty="0"/>
          </a:p>
        </p:txBody>
      </p:sp>
      <p:pic>
        <p:nvPicPr>
          <p:cNvPr id="3" name="Imagen 2">
            <a:extLst>
              <a:ext uri="{FF2B5EF4-FFF2-40B4-BE49-F238E27FC236}">
                <a16:creationId xmlns:a16="http://schemas.microsoft.com/office/drawing/2014/main" id="{492EE27F-D33E-4910-AD23-617013AC4E23}"/>
              </a:ext>
            </a:extLst>
          </p:cNvPr>
          <p:cNvPicPr>
            <a:picLocks noChangeAspect="1"/>
          </p:cNvPicPr>
          <p:nvPr/>
        </p:nvPicPr>
        <p:blipFill>
          <a:blip r:embed="rId3"/>
          <a:stretch>
            <a:fillRect/>
          </a:stretch>
        </p:blipFill>
        <p:spPr>
          <a:xfrm>
            <a:off x="520725" y="1182396"/>
            <a:ext cx="11150550" cy="5255207"/>
          </a:xfrm>
          <a:prstGeom prst="rect">
            <a:avLst/>
          </a:prstGeom>
        </p:spPr>
      </p:pic>
    </p:spTree>
    <p:extLst>
      <p:ext uri="{BB962C8B-B14F-4D97-AF65-F5344CB8AC3E}">
        <p14:creationId xmlns:p14="http://schemas.microsoft.com/office/powerpoint/2010/main" val="241360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
            <a:ext cx="10515600" cy="643543"/>
          </a:xfrm>
        </p:spPr>
        <p:txBody>
          <a:bodyPr/>
          <a:lstStyle/>
          <a:p>
            <a:r>
              <a:rPr lang="en-US" b="1" dirty="0"/>
              <a:t>What is DEI</a:t>
            </a:r>
          </a:p>
        </p:txBody>
      </p:sp>
      <p:sp>
        <p:nvSpPr>
          <p:cNvPr id="3" name="Content Placeholder 2"/>
          <p:cNvSpPr>
            <a:spLocks noGrp="1"/>
          </p:cNvSpPr>
          <p:nvPr>
            <p:ph idx="1"/>
          </p:nvPr>
        </p:nvSpPr>
        <p:spPr>
          <a:xfrm>
            <a:off x="345530" y="2091790"/>
            <a:ext cx="10515600" cy="3775753"/>
          </a:xfrm>
        </p:spPr>
        <p:txBody>
          <a:bodyPr>
            <a:normAutofit fontScale="77500" lnSpcReduction="20000"/>
          </a:bodyPr>
          <a:lstStyle/>
          <a:p>
            <a:pPr marL="0" indent="0">
              <a:buNone/>
            </a:pPr>
            <a:r>
              <a:rPr lang="en-US" b="1" dirty="0"/>
              <a:t>Diversity</a:t>
            </a:r>
            <a:r>
              <a:rPr lang="en-US" dirty="0"/>
              <a:t> is the presence of differences that may include race, gender, religion, sexual orientation, ethnicity, nationality, socioeconomic status, language, (dis)ability, age, religious commitment, or political perspective.  Populations that have been-and remain- underrepresented among practitioners in the field and marginalized in the broader society.</a:t>
            </a:r>
          </a:p>
          <a:p>
            <a:pPr marL="0" indent="0">
              <a:lnSpc>
                <a:spcPct val="100000"/>
              </a:lnSpc>
              <a:buNone/>
            </a:pPr>
            <a:r>
              <a:rPr lang="en-US" b="1" dirty="0"/>
              <a:t>Equity</a:t>
            </a:r>
            <a:r>
              <a:rPr lang="en-US" dirty="0">
                <a:solidFill>
                  <a:srgbClr val="05549C"/>
                </a:solidFill>
              </a:rPr>
              <a:t> </a:t>
            </a:r>
            <a:r>
              <a:rPr lang="en-US" dirty="0"/>
              <a:t>is promoting justice, impartiality and fairness within the procedures, processes, and distribution of resources by institutions or systems.  Tackling equity issues requires an understanding of the root causes of outcome disparities within our society.</a:t>
            </a:r>
          </a:p>
          <a:p>
            <a:pPr marL="0" indent="0">
              <a:lnSpc>
                <a:spcPct val="100000"/>
              </a:lnSpc>
              <a:buNone/>
            </a:pPr>
            <a:r>
              <a:rPr lang="en-US" b="1" dirty="0"/>
              <a:t>Inclusion</a:t>
            </a:r>
            <a:r>
              <a:rPr lang="en-US" dirty="0">
                <a:solidFill>
                  <a:srgbClr val="05549C"/>
                </a:solidFill>
              </a:rPr>
              <a:t> </a:t>
            </a:r>
            <a:r>
              <a:rPr lang="en-US" dirty="0"/>
              <a:t>is an outcome to ensure those that are diverse actually feel and/or are welcomed.  Inclusion outcomes are met when you, your institution, and your program are truly inviting to all.  To the degree to which diverse individuals are able to participate fully in the decision-making processes and development opportunities within an organization or group.</a:t>
            </a:r>
          </a:p>
          <a:p>
            <a:pPr marL="0" indent="0">
              <a:buNone/>
            </a:pPr>
            <a:endParaRPr lang="en-US" dirty="0">
              <a:solidFill>
                <a:srgbClr val="05549C"/>
              </a:solidFill>
            </a:endParaRPr>
          </a:p>
          <a:p>
            <a:pPr marL="0" indent="0">
              <a:buNone/>
            </a:pPr>
            <a:endParaRPr lang="en-US" dirty="0">
              <a:solidFill>
                <a:srgbClr val="05549C"/>
              </a:solidFill>
            </a:endParaRPr>
          </a:p>
        </p:txBody>
      </p:sp>
      <p:sp>
        <p:nvSpPr>
          <p:cNvPr id="4" name="Slide Number Placeholder 5">
            <a:extLst>
              <a:ext uri="{FF2B5EF4-FFF2-40B4-BE49-F238E27FC236}">
                <a16:creationId xmlns:a16="http://schemas.microsoft.com/office/drawing/2014/main" id="{586550CE-04EA-4E36-9C5B-7F70790AF0DA}"/>
              </a:ext>
            </a:extLst>
          </p:cNvPr>
          <p:cNvSpPr>
            <a:spLocks noGrp="1"/>
          </p:cNvSpPr>
          <p:nvPr>
            <p:ph type="sldNum" sz="quarter" idx="12"/>
          </p:nvPr>
        </p:nvSpPr>
        <p:spPr>
          <a:xfrm>
            <a:off x="8610600" y="6356350"/>
            <a:ext cx="2743200" cy="365125"/>
          </a:xfrm>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D7B327-D730-4C12-9D35-E81ED00E26FB}" type="slidenum">
              <a:rPr kumimoji="0" 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1549019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06114" y="216146"/>
            <a:ext cx="10515600" cy="643543"/>
          </a:xfrm>
        </p:spPr>
        <p:txBody>
          <a:bodyPr>
            <a:normAutofit fontScale="90000"/>
          </a:bodyPr>
          <a:lstStyle/>
          <a:p>
            <a:r>
              <a:rPr lang="en-US" b="1" i="1" dirty="0"/>
              <a:t>“Diversity, Equity, Inclusion and ASHRAE: Does it Really Matter?”</a:t>
            </a:r>
            <a:endParaRPr lang="en-US" sz="3200" i="1" dirty="0"/>
          </a:p>
        </p:txBody>
      </p:sp>
      <p:sp>
        <p:nvSpPr>
          <p:cNvPr id="4" name="Rectangle 3"/>
          <p:cNvSpPr/>
          <p:nvPr/>
        </p:nvSpPr>
        <p:spPr>
          <a:xfrm>
            <a:off x="204681" y="1228007"/>
            <a:ext cx="1130366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does our membership think?</a:t>
            </a:r>
          </a:p>
        </p:txBody>
      </p:sp>
      <p:graphicFrame>
        <p:nvGraphicFramePr>
          <p:cNvPr id="3" name="Table 2"/>
          <p:cNvGraphicFramePr>
            <a:graphicFrameLocks noGrp="1"/>
          </p:cNvGraphicFramePr>
          <p:nvPr/>
        </p:nvGraphicFramePr>
        <p:xfrm>
          <a:off x="998596" y="2004904"/>
          <a:ext cx="9715832" cy="4572000"/>
        </p:xfrm>
        <a:graphic>
          <a:graphicData uri="http://schemas.openxmlformats.org/drawingml/2006/table">
            <a:tbl>
              <a:tblPr firstRow="1" bandRow="1">
                <a:tableStyleId>{5C22544A-7EE6-4342-B048-85BDC9FD1C3A}</a:tableStyleId>
              </a:tblPr>
              <a:tblGrid>
                <a:gridCol w="2428958">
                  <a:extLst>
                    <a:ext uri="{9D8B030D-6E8A-4147-A177-3AD203B41FA5}">
                      <a16:colId xmlns:a16="http://schemas.microsoft.com/office/drawing/2014/main" val="20000"/>
                    </a:ext>
                  </a:extLst>
                </a:gridCol>
                <a:gridCol w="2428958">
                  <a:extLst>
                    <a:ext uri="{9D8B030D-6E8A-4147-A177-3AD203B41FA5}">
                      <a16:colId xmlns:a16="http://schemas.microsoft.com/office/drawing/2014/main" val="20001"/>
                    </a:ext>
                  </a:extLst>
                </a:gridCol>
                <a:gridCol w="2428958">
                  <a:extLst>
                    <a:ext uri="{9D8B030D-6E8A-4147-A177-3AD203B41FA5}">
                      <a16:colId xmlns:a16="http://schemas.microsoft.com/office/drawing/2014/main" val="20002"/>
                    </a:ext>
                  </a:extLst>
                </a:gridCol>
                <a:gridCol w="2428958">
                  <a:extLst>
                    <a:ext uri="{9D8B030D-6E8A-4147-A177-3AD203B41FA5}">
                      <a16:colId xmlns:a16="http://schemas.microsoft.com/office/drawing/2014/main" val="20003"/>
                    </a:ext>
                  </a:extLst>
                </a:gridCol>
              </a:tblGrid>
              <a:tr h="0">
                <a:tc>
                  <a:txBody>
                    <a:bodyPr/>
                    <a:lstStyle/>
                    <a:p>
                      <a:r>
                        <a:rPr lang="en-US" dirty="0"/>
                        <a:t>Demographics fairly represent the industry</a:t>
                      </a:r>
                    </a:p>
                  </a:txBody>
                  <a:tcPr/>
                </a:tc>
                <a:tc>
                  <a:txBody>
                    <a:bodyPr/>
                    <a:lstStyle/>
                    <a:p>
                      <a:r>
                        <a:rPr lang="en-US" dirty="0"/>
                        <a:t>56% agree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Women and people of color are underrepresented in the industry</a:t>
                      </a:r>
                    </a:p>
                  </a:txBody>
                  <a:tcPr/>
                </a:tc>
                <a:tc>
                  <a:txBody>
                    <a:bodyPr/>
                    <a:lstStyle/>
                    <a:p>
                      <a:r>
                        <a:rPr lang="en-US" dirty="0"/>
                        <a:t>50% agree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Chapters and regions need to improve DEI efforts </a:t>
                      </a:r>
                    </a:p>
                  </a:txBody>
                  <a:tcPr/>
                </a:tc>
                <a:tc>
                  <a:txBody>
                    <a:bodyPr/>
                    <a:lstStyle/>
                    <a:p>
                      <a:r>
                        <a:rPr lang="en-US" dirty="0"/>
                        <a:t>40-40</a:t>
                      </a:r>
                      <a:r>
                        <a:rPr lang="en-US" baseline="0" dirty="0"/>
                        <a:t> split</a:t>
                      </a:r>
                      <a:endParaRPr lang="en-US" dirty="0"/>
                    </a:p>
                  </a:txBody>
                  <a:tcPr/>
                </a:tc>
                <a:tc>
                  <a:txBody>
                    <a:bodyPr/>
                    <a:lstStyle/>
                    <a:p>
                      <a:r>
                        <a:rPr lang="en-US" baseline="0" dirty="0"/>
                        <a:t>20% not knowing one way or other</a:t>
                      </a:r>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ASHRAE publically communicates its goals on diversity </a:t>
                      </a:r>
                    </a:p>
                  </a:txBody>
                  <a:tcPr/>
                </a:tc>
                <a:tc>
                  <a:txBody>
                    <a:bodyPr/>
                    <a:lstStyle/>
                    <a:p>
                      <a:r>
                        <a:rPr lang="en-US" dirty="0"/>
                        <a:t>50% did not know</a:t>
                      </a:r>
                    </a:p>
                  </a:txBody>
                  <a:tcPr/>
                </a:tc>
                <a:tc>
                  <a:txBody>
                    <a:bodyPr/>
                    <a:lstStyle/>
                    <a:p>
                      <a:r>
                        <a:rPr lang="en-US" dirty="0"/>
                        <a:t>50% communicates adequately</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ASHRAE should do more</a:t>
                      </a:r>
                      <a:r>
                        <a:rPr lang="en-US" baseline="0" dirty="0"/>
                        <a:t> to promote diversity?</a:t>
                      </a:r>
                      <a:endParaRPr lang="en-US" dirty="0"/>
                    </a:p>
                  </a:txBody>
                  <a:tcPr/>
                </a:tc>
                <a:tc>
                  <a:txBody>
                    <a:bodyPr/>
                    <a:lstStyle/>
                    <a:p>
                      <a:r>
                        <a:rPr lang="en-US" dirty="0"/>
                        <a:t>50% yes </a:t>
                      </a:r>
                    </a:p>
                  </a:txBody>
                  <a:tcPr/>
                </a:tc>
                <a:tc>
                  <a:txBody>
                    <a:bodyPr/>
                    <a:lstStyle/>
                    <a:p>
                      <a:r>
                        <a:rPr lang="en-US" dirty="0"/>
                        <a:t>37% no </a:t>
                      </a:r>
                    </a:p>
                  </a:txBody>
                  <a:tcPr/>
                </a:tc>
                <a:tc>
                  <a:txBody>
                    <a:bodyPr/>
                    <a:lstStyle/>
                    <a:p>
                      <a:r>
                        <a:rPr lang="en-US" dirty="0"/>
                        <a:t>12% did not know</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7468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14300" y="269978"/>
            <a:ext cx="10515600" cy="1070698"/>
          </a:xfrm>
        </p:spPr>
        <p:txBody>
          <a:bodyPr>
            <a:noAutofit/>
          </a:bodyPr>
          <a:lstStyle/>
          <a:p>
            <a:r>
              <a:rPr lang="en-US" b="1" dirty="0"/>
              <a:t>Diversity, Equity, &amp; Inclusion (DEI) in ASHRAE</a:t>
            </a:r>
            <a:br>
              <a:rPr lang="en-US" sz="2800" dirty="0"/>
            </a:br>
            <a:r>
              <a:rPr lang="en-US" sz="1600" i="1" dirty="0">
                <a:latin typeface="akzidenz-grotesk-condensed"/>
              </a:rPr>
              <a:t>BOD Subcommittee created by the Board January 2021</a:t>
            </a:r>
            <a:br>
              <a:rPr lang="en-US" sz="2800" i="1" dirty="0">
                <a:latin typeface="akzidenz-grotesk-condensed"/>
              </a:rPr>
            </a:br>
            <a:endParaRPr lang="en-US" sz="2800" i="1" dirty="0"/>
          </a:p>
        </p:txBody>
      </p:sp>
      <p:sp>
        <p:nvSpPr>
          <p:cNvPr id="30" name="Rectangle 29">
            <a:extLst>
              <a:ext uri="{FF2B5EF4-FFF2-40B4-BE49-F238E27FC236}">
                <a16:creationId xmlns:a16="http://schemas.microsoft.com/office/drawing/2014/main" id="{6B272A6F-6744-419C-AA8A-9B095A199CB9}"/>
              </a:ext>
            </a:extLst>
          </p:cNvPr>
          <p:cNvSpPr/>
          <p:nvPr/>
        </p:nvSpPr>
        <p:spPr>
          <a:xfrm>
            <a:off x="2559107" y="1992203"/>
            <a:ext cx="7764504" cy="2272417"/>
          </a:xfrm>
          <a:prstGeom prst="rect">
            <a:avLst/>
          </a:prstGeom>
        </p:spPr>
        <p:txBody>
          <a:bodyPr wrap="square">
            <a:spAutoFit/>
          </a:bodyPr>
          <a:lstStyle/>
          <a:p>
            <a:pPr marL="0" marR="0" lvl="0" indent="0" algn="l" defTabSz="914400" rtl="0" eaLnBrk="1" fontAlgn="auto" latinLnBrk="0" hangingPunct="1">
              <a:lnSpc>
                <a:spcPts val="174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740"/>
              </a:lnSpc>
              <a:spcBef>
                <a:spcPts val="0"/>
              </a:spcBef>
              <a:spcAft>
                <a:spcPts val="0"/>
              </a:spcAft>
              <a:buClrTx/>
              <a:buSzTx/>
              <a:buFontTx/>
              <a:buNone/>
              <a:tabLst/>
              <a:defRPr/>
            </a:pPr>
            <a:endParaRPr lang="en-US" b="1" dirty="0">
              <a:solidFill>
                <a:prstClr val="black"/>
              </a:solidFill>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74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To advise and engage the Board of Directors on:</a:t>
            </a:r>
          </a:p>
          <a:p>
            <a:pPr marL="0" marR="0" lvl="0" indent="0" algn="l" defTabSz="914400" rtl="0" eaLnBrk="1" fontAlgn="auto" latinLnBrk="0" hangingPunct="1">
              <a:lnSpc>
                <a:spcPts val="174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ts val="1740"/>
              </a:lnSpc>
              <a:spcBef>
                <a:spcPts val="0"/>
              </a:spcBef>
              <a:spcAft>
                <a:spcPts val="0"/>
              </a:spcAft>
              <a:buClrTx/>
              <a:buSzPts val="1000"/>
              <a:buFont typeface="Symbol" panose="05050102010706020507" pitchFamily="18" charset="2"/>
              <a:buChar char=""/>
              <a:tabLst>
                <a:tab pos="457200" algn="l"/>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All matters relating to diversity, equity and inclusion - with a view to improving organizational awareness and performance in these areas amongst both staff and the Society membership</a:t>
            </a:r>
            <a:endParaRPr kumimoji="0" lang="en-CA"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ts val="1740"/>
              </a:lnSpc>
              <a:spcBef>
                <a:spcPts val="0"/>
              </a:spcBef>
              <a:spcAft>
                <a:spcPts val="0"/>
              </a:spcAft>
              <a:buClrTx/>
              <a:buSzPts val="1000"/>
              <a:buFont typeface="Symbol" panose="05050102010706020507" pitchFamily="18" charset="2"/>
              <a:buChar char=""/>
              <a:tabLst>
                <a:tab pos="457200" algn="l"/>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The establishment of annual budgets for DEI program and ongoing initiatives</a:t>
            </a:r>
            <a:endParaRPr kumimoji="0" lang="en-CA"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ts val="1740"/>
              </a:lnSpc>
              <a:spcBef>
                <a:spcPts val="0"/>
              </a:spcBef>
              <a:spcAft>
                <a:spcPts val="0"/>
              </a:spcAft>
              <a:buClrTx/>
              <a:buSzPts val="1000"/>
              <a:buFont typeface="Symbol" panose="05050102010706020507" pitchFamily="18" charset="2"/>
              <a:buChar char=""/>
              <a:tabLst>
                <a:tab pos="457200" algn="l"/>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The prioritization of inclusivity issues which have relevance to ASHRAE, together with plans for addressing these issues</a:t>
            </a:r>
            <a:endParaRPr kumimoji="0" lang="en-CA"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BFA33511-3DD6-4608-A8DE-856B5B4F368A}"/>
              </a:ext>
            </a:extLst>
          </p:cNvPr>
          <p:cNvSpPr/>
          <p:nvPr/>
        </p:nvSpPr>
        <p:spPr>
          <a:xfrm>
            <a:off x="2292783" y="1992203"/>
            <a:ext cx="5215659" cy="46166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087"/>
                </a:solidFill>
                <a:effectLst/>
                <a:uLnTx/>
                <a:uFillTx/>
                <a:latin typeface="Calibri" panose="020F0502020204030204"/>
                <a:ea typeface="+mn-ea"/>
                <a:cs typeface="+mn-cs"/>
              </a:rPr>
              <a:t>Purpose of the BOD DEI Subcommittee:</a:t>
            </a:r>
          </a:p>
        </p:txBody>
      </p:sp>
      <p:sp>
        <p:nvSpPr>
          <p:cNvPr id="3" name="Rectangle 2">
            <a:extLst>
              <a:ext uri="{FF2B5EF4-FFF2-40B4-BE49-F238E27FC236}">
                <a16:creationId xmlns:a16="http://schemas.microsoft.com/office/drawing/2014/main" id="{94200B56-36B0-4C82-B032-05C8613B6AD9}"/>
              </a:ext>
            </a:extLst>
          </p:cNvPr>
          <p:cNvSpPr/>
          <p:nvPr/>
        </p:nvSpPr>
        <p:spPr>
          <a:xfrm>
            <a:off x="2716182" y="1371711"/>
            <a:ext cx="6209820" cy="400110"/>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DEI BOD Sub-committee formed in 2021-2022</a:t>
            </a:r>
          </a:p>
        </p:txBody>
      </p:sp>
      <p:sp>
        <p:nvSpPr>
          <p:cNvPr id="4" name="Rectangle 3">
            <a:extLst>
              <a:ext uri="{FF2B5EF4-FFF2-40B4-BE49-F238E27FC236}">
                <a16:creationId xmlns:a16="http://schemas.microsoft.com/office/drawing/2014/main" id="{2DBE3A1E-EDE5-47D7-AC63-7881C9C4D1DB}"/>
              </a:ext>
            </a:extLst>
          </p:cNvPr>
          <p:cNvSpPr/>
          <p:nvPr/>
        </p:nvSpPr>
        <p:spPr>
          <a:xfrm>
            <a:off x="0" y="5067336"/>
            <a:ext cx="12192000" cy="1543776"/>
          </a:xfrm>
          <a:prstGeom prst="rect">
            <a:avLst/>
          </a:prstGeom>
          <a:solidFill>
            <a:srgbClr val="5B9BD5">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E2AB8042-5656-481B-A06D-09C9094DF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55" y="5205635"/>
            <a:ext cx="907784" cy="1129008"/>
          </a:xfrm>
          <a:prstGeom prst="rect">
            <a:avLst/>
          </a:prstGeom>
        </p:spPr>
      </p:pic>
      <p:pic>
        <p:nvPicPr>
          <p:cNvPr id="28" name="Picture 27">
            <a:extLst>
              <a:ext uri="{FF2B5EF4-FFF2-40B4-BE49-F238E27FC236}">
                <a16:creationId xmlns:a16="http://schemas.microsoft.com/office/drawing/2014/main" id="{1F8F853C-D787-4EDA-AF28-5608022E2B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960" y="5187405"/>
            <a:ext cx="761706" cy="1142558"/>
          </a:xfrm>
          <a:prstGeom prst="rect">
            <a:avLst/>
          </a:prstGeom>
        </p:spPr>
      </p:pic>
      <p:pic>
        <p:nvPicPr>
          <p:cNvPr id="32" name="Picture 31">
            <a:extLst>
              <a:ext uri="{FF2B5EF4-FFF2-40B4-BE49-F238E27FC236}">
                <a16:creationId xmlns:a16="http://schemas.microsoft.com/office/drawing/2014/main" id="{8CFCDA22-250D-43BC-B2BF-9E6185B567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0613" y="5194838"/>
            <a:ext cx="920479" cy="1150599"/>
          </a:xfrm>
          <a:prstGeom prst="rect">
            <a:avLst/>
          </a:prstGeom>
        </p:spPr>
      </p:pic>
      <p:pic>
        <p:nvPicPr>
          <p:cNvPr id="35" name="Picture 34">
            <a:extLst>
              <a:ext uri="{FF2B5EF4-FFF2-40B4-BE49-F238E27FC236}">
                <a16:creationId xmlns:a16="http://schemas.microsoft.com/office/drawing/2014/main" id="{BEDF71B8-37CC-45D9-A1C4-39B26DFFF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347" y="5176004"/>
            <a:ext cx="1248832" cy="1158639"/>
          </a:xfrm>
          <a:prstGeom prst="rect">
            <a:avLst/>
          </a:prstGeom>
        </p:spPr>
      </p:pic>
      <p:pic>
        <p:nvPicPr>
          <p:cNvPr id="37" name="Picture 36">
            <a:extLst>
              <a:ext uri="{FF2B5EF4-FFF2-40B4-BE49-F238E27FC236}">
                <a16:creationId xmlns:a16="http://schemas.microsoft.com/office/drawing/2014/main" id="{A43FB136-5D3E-4FD0-8B25-EBD4335C1D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3199" y="5192085"/>
            <a:ext cx="856919" cy="1142558"/>
          </a:xfrm>
          <a:prstGeom prst="rect">
            <a:avLst/>
          </a:prstGeom>
        </p:spPr>
      </p:pic>
      <p:pic>
        <p:nvPicPr>
          <p:cNvPr id="39" name="Picture 38">
            <a:extLst>
              <a:ext uri="{FF2B5EF4-FFF2-40B4-BE49-F238E27FC236}">
                <a16:creationId xmlns:a16="http://schemas.microsoft.com/office/drawing/2014/main" id="{2045DBCA-8635-4752-9B48-C7986195DD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35385" y="5184045"/>
            <a:ext cx="774725" cy="1158639"/>
          </a:xfrm>
          <a:prstGeom prst="rect">
            <a:avLst/>
          </a:prstGeom>
        </p:spPr>
      </p:pic>
      <p:pic>
        <p:nvPicPr>
          <p:cNvPr id="41" name="Picture 40">
            <a:extLst>
              <a:ext uri="{FF2B5EF4-FFF2-40B4-BE49-F238E27FC236}">
                <a16:creationId xmlns:a16="http://schemas.microsoft.com/office/drawing/2014/main" id="{DFE240BB-6D30-454C-9D63-E444A9DC5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61" y="5184045"/>
            <a:ext cx="862949" cy="1150599"/>
          </a:xfrm>
          <a:prstGeom prst="rect">
            <a:avLst/>
          </a:prstGeom>
        </p:spPr>
      </p:pic>
      <p:pic>
        <p:nvPicPr>
          <p:cNvPr id="43" name="Picture 42" descr="A picture containing person, person, wall, suit&#10;&#10;Description automatically generated">
            <a:extLst>
              <a:ext uri="{FF2B5EF4-FFF2-40B4-BE49-F238E27FC236}">
                <a16:creationId xmlns:a16="http://schemas.microsoft.com/office/drawing/2014/main" id="{F7D1AEF9-DB2C-4755-B96F-4775A1C155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22239" y="5176004"/>
            <a:ext cx="868979" cy="1158639"/>
          </a:xfrm>
          <a:prstGeom prst="rect">
            <a:avLst/>
          </a:prstGeom>
        </p:spPr>
      </p:pic>
      <p:pic>
        <p:nvPicPr>
          <p:cNvPr id="45" name="Picture 44">
            <a:extLst>
              <a:ext uri="{FF2B5EF4-FFF2-40B4-BE49-F238E27FC236}">
                <a16:creationId xmlns:a16="http://schemas.microsoft.com/office/drawing/2014/main" id="{EF7DEDBF-03CF-4841-94D3-25E891E1A49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10448" y="5175343"/>
            <a:ext cx="862949" cy="1150599"/>
          </a:xfrm>
          <a:prstGeom prst="rect">
            <a:avLst/>
          </a:prstGeom>
        </p:spPr>
      </p:pic>
      <p:pic>
        <p:nvPicPr>
          <p:cNvPr id="46" name="Picture 45">
            <a:extLst>
              <a:ext uri="{FF2B5EF4-FFF2-40B4-BE49-F238E27FC236}">
                <a16:creationId xmlns:a16="http://schemas.microsoft.com/office/drawing/2014/main" id="{89795402-AF49-49FD-A572-5A7E5312290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0746" b="20652"/>
          <a:stretch/>
        </p:blipFill>
        <p:spPr>
          <a:xfrm>
            <a:off x="2987006" y="5187405"/>
            <a:ext cx="844209" cy="1142558"/>
          </a:xfrm>
          <a:prstGeom prst="rect">
            <a:avLst/>
          </a:prstGeom>
        </p:spPr>
      </p:pic>
      <p:pic>
        <p:nvPicPr>
          <p:cNvPr id="47" name="Picture 46">
            <a:extLst>
              <a:ext uri="{FF2B5EF4-FFF2-40B4-BE49-F238E27FC236}">
                <a16:creationId xmlns:a16="http://schemas.microsoft.com/office/drawing/2014/main" id="{BB18790E-A1C0-4187-8C96-B103A835F83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9723" t="9722" r="6693" b="16358"/>
          <a:stretch/>
        </p:blipFill>
        <p:spPr>
          <a:xfrm>
            <a:off x="7968917" y="5171324"/>
            <a:ext cx="854339" cy="1158639"/>
          </a:xfrm>
          <a:prstGeom prst="rect">
            <a:avLst/>
          </a:prstGeom>
        </p:spPr>
      </p:pic>
      <p:sp>
        <p:nvSpPr>
          <p:cNvPr id="53" name="TextBox 52">
            <a:extLst>
              <a:ext uri="{FF2B5EF4-FFF2-40B4-BE49-F238E27FC236}">
                <a16:creationId xmlns:a16="http://schemas.microsoft.com/office/drawing/2014/main" id="{900375DA-F2F4-4FFA-AA5B-B6F6925A8F04}"/>
              </a:ext>
            </a:extLst>
          </p:cNvPr>
          <p:cNvSpPr txBox="1"/>
          <p:nvPr/>
        </p:nvSpPr>
        <p:spPr>
          <a:xfrm>
            <a:off x="100829" y="4318213"/>
            <a:ext cx="1162803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Members of the BOD DEI Subcommittee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Andres Sepulveda (Chair); Adrienne Thomle (Vice Chair); Devin Abellon; Robin Bryant; Art Giesler; Eileen Jensen; Kishor Khankari; Tanisha Meyers-Lisle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Dunstan Macauley; Richie Mittal; Farooq Mehboob (Consultant); Steven Sill</a:t>
            </a:r>
          </a:p>
        </p:txBody>
      </p:sp>
      <p:pic>
        <p:nvPicPr>
          <p:cNvPr id="21" name="Picture 20">
            <a:extLst>
              <a:ext uri="{FF2B5EF4-FFF2-40B4-BE49-F238E27FC236}">
                <a16:creationId xmlns:a16="http://schemas.microsoft.com/office/drawing/2014/main" id="{5A1C1741-B57B-4C9C-AE4F-0367D82BAEBA}"/>
              </a:ext>
            </a:extLst>
          </p:cNvPr>
          <p:cNvPicPr>
            <a:picLocks noChangeAspect="1"/>
          </p:cNvPicPr>
          <p:nvPr/>
        </p:nvPicPr>
        <p:blipFill rotWithShape="1">
          <a:blip r:embed="rId14"/>
          <a:srcRect l="22843"/>
          <a:stretch/>
        </p:blipFill>
        <p:spPr>
          <a:xfrm>
            <a:off x="5965474" y="5194839"/>
            <a:ext cx="951770" cy="1150599"/>
          </a:xfrm>
          <a:prstGeom prst="rect">
            <a:avLst/>
          </a:prstGeom>
        </p:spPr>
      </p:pic>
    </p:spTree>
    <p:extLst>
      <p:ext uri="{BB962C8B-B14F-4D97-AF65-F5344CB8AC3E}">
        <p14:creationId xmlns:p14="http://schemas.microsoft.com/office/powerpoint/2010/main" val="73764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14300" y="269978"/>
            <a:ext cx="10515600" cy="1070698"/>
          </a:xfrm>
        </p:spPr>
        <p:txBody>
          <a:bodyPr>
            <a:noAutofit/>
          </a:bodyPr>
          <a:lstStyle/>
          <a:p>
            <a:r>
              <a:rPr lang="en-US" b="1" dirty="0"/>
              <a:t>Diversity, Equity, &amp; Inclusion (DEI) in ASHRAE</a:t>
            </a:r>
            <a:br>
              <a:rPr lang="en-US" sz="2800" dirty="0"/>
            </a:br>
            <a:endParaRPr lang="en-US" sz="2800" i="1" dirty="0"/>
          </a:p>
        </p:txBody>
      </p:sp>
      <p:sp>
        <p:nvSpPr>
          <p:cNvPr id="3" name="Rectangle 3">
            <a:extLst>
              <a:ext uri="{FF2B5EF4-FFF2-40B4-BE49-F238E27FC236}">
                <a16:creationId xmlns:a16="http://schemas.microsoft.com/office/drawing/2014/main" id="{FF51669B-1572-414B-9A58-2AB937439797}"/>
              </a:ext>
            </a:extLst>
          </p:cNvPr>
          <p:cNvSpPr/>
          <p:nvPr/>
        </p:nvSpPr>
        <p:spPr>
          <a:xfrm>
            <a:off x="400797" y="1688405"/>
            <a:ext cx="7415606" cy="64325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Assigned 3 task groups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Procedures/Documents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Survey Development/Identifying Metrics </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Program Development/ Education</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Created a website and articles </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Recommended ASHRAE sign CEO Action Pledge</a:t>
            </a:r>
          </a:p>
          <a:p>
            <a:pPr marL="1714500" lvl="3"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000" dirty="0">
                <a:solidFill>
                  <a:prstClr val="black"/>
                </a:solidFill>
                <a:latin typeface="Calibri" panose="020F0502020204030204"/>
              </a:rPr>
              <a:t>Commit to building diverse leadership teams (staff 		&amp; volunteer leadership) </a:t>
            </a:r>
          </a:p>
          <a:p>
            <a:pPr marL="1714500" lvl="3"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Commit to share best practices</a:t>
            </a:r>
          </a:p>
          <a:p>
            <a:pPr marL="1714500" lvl="3"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Promote this work with association membership</a:t>
            </a:r>
          </a:p>
          <a:p>
            <a:pPr marL="1714500" lvl="3" indent="-342900">
              <a:buFont typeface="Arial" panose="020B0604020202020204" pitchFamily="34" charset="0"/>
              <a:buChar char="•"/>
            </a:pPr>
            <a:endParaRPr lang="en-US" sz="2000" dirty="0">
              <a:solidFill>
                <a:prstClr val="black"/>
              </a:solidFill>
              <a:latin typeface="Calibri" panose="020F0502020204030204"/>
            </a:endParaRPr>
          </a:p>
          <a:p>
            <a:pPr marL="342900" indent="-342900">
              <a:buFont typeface="Arial" panose="020B0604020202020204" pitchFamily="34" charset="0"/>
              <a:buChar char="•"/>
            </a:pPr>
            <a:r>
              <a:rPr lang="en-US" sz="2000" dirty="0"/>
              <a:t>Sponsored DEI Forum in Las Vegas </a:t>
            </a:r>
          </a:p>
          <a:p>
            <a:pPr marL="342900" indent="-342900">
              <a:buFont typeface="Arial" panose="020B0604020202020204" pitchFamily="34" charset="0"/>
              <a:buChar cha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5"/>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314450" marR="0" lvl="1" indent="-8572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9" name="Imagen 8">
            <a:extLst>
              <a:ext uri="{FF2B5EF4-FFF2-40B4-BE49-F238E27FC236}">
                <a16:creationId xmlns:a16="http://schemas.microsoft.com/office/drawing/2014/main" id="{DFC93810-6620-4544-823E-379F3C0B80E5}"/>
              </a:ext>
            </a:extLst>
          </p:cNvPr>
          <p:cNvPicPr>
            <a:picLocks noChangeAspect="1"/>
          </p:cNvPicPr>
          <p:nvPr/>
        </p:nvPicPr>
        <p:blipFill rotWithShape="1">
          <a:blip r:embed="rId3"/>
          <a:srcRect l="26407" t="19911" r="36328" b="19908"/>
          <a:stretch/>
        </p:blipFill>
        <p:spPr>
          <a:xfrm>
            <a:off x="7810500" y="1592335"/>
            <a:ext cx="4043773" cy="3673330"/>
          </a:xfrm>
          <a:prstGeom prst="rect">
            <a:avLst/>
          </a:prstGeom>
        </p:spPr>
      </p:pic>
    </p:spTree>
    <p:extLst>
      <p:ext uri="{BB962C8B-B14F-4D97-AF65-F5344CB8AC3E}">
        <p14:creationId xmlns:p14="http://schemas.microsoft.com/office/powerpoint/2010/main" val="133955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14300" y="269978"/>
            <a:ext cx="10515600" cy="1070698"/>
          </a:xfrm>
        </p:spPr>
        <p:txBody>
          <a:bodyPr>
            <a:noAutofit/>
          </a:bodyPr>
          <a:lstStyle/>
          <a:p>
            <a:r>
              <a:rPr lang="en-US" b="1" dirty="0"/>
              <a:t>Diversity, Equity, &amp; Inclusion (DEI) in ASHRAE</a:t>
            </a:r>
            <a:br>
              <a:rPr lang="en-US" sz="2800" dirty="0"/>
            </a:br>
            <a:endParaRPr lang="en-US" sz="2800" i="1" dirty="0"/>
          </a:p>
        </p:txBody>
      </p:sp>
      <p:sp>
        <p:nvSpPr>
          <p:cNvPr id="3" name="Rectangle 5">
            <a:extLst>
              <a:ext uri="{FF2B5EF4-FFF2-40B4-BE49-F238E27FC236}">
                <a16:creationId xmlns:a16="http://schemas.microsoft.com/office/drawing/2014/main" id="{48D6C629-DC09-44BA-A366-6B530680EBBE}"/>
              </a:ext>
            </a:extLst>
          </p:cNvPr>
          <p:cNvSpPr/>
          <p:nvPr/>
        </p:nvSpPr>
        <p:spPr>
          <a:xfrm>
            <a:off x="1561440" y="1989115"/>
            <a:ext cx="10889846" cy="3600986"/>
          </a:xfrm>
          <a:prstGeom prst="rect">
            <a:avLst/>
          </a:prstGeom>
        </p:spPr>
        <p:txBody>
          <a:bodyPr wrap="square">
            <a:spAutoFit/>
          </a:bodyPr>
          <a:lstStyle/>
          <a:p>
            <a:r>
              <a:rPr lang="en-US" sz="4000" dirty="0"/>
              <a:t>Future Plans</a:t>
            </a:r>
          </a:p>
          <a:p>
            <a:pPr marL="571500" indent="-571500">
              <a:buFont typeface="Arial" panose="020B0604020202020204" pitchFamily="34" charset="0"/>
              <a:buChar char="•"/>
            </a:pPr>
            <a:r>
              <a:rPr lang="en-US" sz="3200" dirty="0"/>
              <a:t>DEI Consultant to survey and train BOD</a:t>
            </a:r>
          </a:p>
          <a:p>
            <a:pPr marL="571500" indent="-571500">
              <a:buFont typeface="Arial" panose="020B0604020202020204" pitchFamily="34" charset="0"/>
              <a:buChar char="•"/>
            </a:pPr>
            <a:r>
              <a:rPr lang="en-US" sz="3200" dirty="0"/>
              <a:t>Panel planned for Toronto</a:t>
            </a:r>
          </a:p>
          <a:p>
            <a:pPr marL="571500" indent="-571500">
              <a:buFont typeface="Arial" panose="020B0604020202020204" pitchFamily="34" charset="0"/>
              <a:buChar char="•"/>
            </a:pPr>
            <a:r>
              <a:rPr lang="en-US" sz="3200" dirty="0"/>
              <a:t>Create a video highlighting similarities and differences</a:t>
            </a:r>
          </a:p>
          <a:p>
            <a:pPr marL="571500" indent="-571500">
              <a:buFont typeface="Arial" panose="020B0604020202020204" pitchFamily="34" charset="0"/>
              <a:buChar char="•"/>
            </a:pPr>
            <a:r>
              <a:rPr lang="en-US" sz="3200" dirty="0"/>
              <a:t>Collaborate with industry partners (CIBSE,INWIC, NBI)</a:t>
            </a:r>
          </a:p>
          <a:p>
            <a:endParaRPr lang="en-US" sz="6000" dirty="0"/>
          </a:p>
        </p:txBody>
      </p:sp>
    </p:spTree>
    <p:extLst>
      <p:ext uri="{BB962C8B-B14F-4D97-AF65-F5344CB8AC3E}">
        <p14:creationId xmlns:p14="http://schemas.microsoft.com/office/powerpoint/2010/main" val="2377807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857</Words>
  <Application>Microsoft Office PowerPoint</Application>
  <PresentationFormat>Widescreen</PresentationFormat>
  <Paragraphs>93</Paragraphs>
  <Slides>8</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Akzidenz Grotesk BE Medium</vt:lpstr>
      <vt:lpstr>Akzidenz Grotesk BE Regular</vt:lpstr>
      <vt:lpstr>akzidenz-grotesk</vt:lpstr>
      <vt:lpstr>akzidenz-grotesk-condensed</vt:lpstr>
      <vt:lpstr>Arial</vt:lpstr>
      <vt:lpstr>Calibri</vt:lpstr>
      <vt:lpstr>Calibri Light</vt:lpstr>
      <vt:lpstr>Courier New</vt:lpstr>
      <vt:lpstr>Symbol</vt:lpstr>
      <vt:lpstr>Tahoma</vt:lpstr>
      <vt:lpstr>Office Theme</vt:lpstr>
      <vt:lpstr>1_Office Theme</vt:lpstr>
      <vt:lpstr>1_Tema de Office</vt:lpstr>
      <vt:lpstr>Diversity, Equity, &amp; Inclusion (DEI) in ASHRAE </vt:lpstr>
      <vt:lpstr>ASHRAE</vt:lpstr>
      <vt:lpstr>Diversity, Equity, &amp; Inclusion (DEI) in ASHRAE </vt:lpstr>
      <vt:lpstr>What is DEI</vt:lpstr>
      <vt:lpstr>“Diversity, Equity, Inclusion and ASHRAE: Does it Really Matter?”</vt:lpstr>
      <vt:lpstr>Diversity, Equity, &amp; Inclusion (DEI) in ASHRAE BOD Subcommittee created by the Board January 2021 </vt:lpstr>
      <vt:lpstr>Diversity, Equity, &amp; Inclusion (DEI) in ASHRAE </vt:lpstr>
      <vt:lpstr>Diversity, Equity, &amp; Inclusion (DEI) in ASHRAE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Sepulveda</dc:creator>
  <cp:lastModifiedBy>Wright, Pacia</cp:lastModifiedBy>
  <cp:revision>8</cp:revision>
  <dcterms:created xsi:type="dcterms:W3CDTF">2022-03-30T17:16:56Z</dcterms:created>
  <dcterms:modified xsi:type="dcterms:W3CDTF">2022-04-20T17:35:02Z</dcterms:modified>
</cp:coreProperties>
</file>